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382922-502B-499F-821D-425AA5C75D45}" type="datetimeFigureOut">
              <a:rPr lang="en-US" smtClean="0"/>
              <a:t>08-Apr-20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21856F-9C8E-49CB-B1F8-D190B8EDB39E}" type="slidenum">
              <a:rPr lang="en-US" smtClean="0"/>
              <a:t>‹#›</a:t>
            </a:fld>
            <a:endParaRPr lang="en-US"/>
          </a:p>
        </p:txBody>
      </p:sp>
    </p:spTree>
    <p:extLst>
      <p:ext uri="{BB962C8B-B14F-4D97-AF65-F5344CB8AC3E}">
        <p14:creationId xmlns:p14="http://schemas.microsoft.com/office/powerpoint/2010/main" val="119629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AB2C21-4157-483F-A1DB-BAD7E03D929E}" type="slidenum">
              <a:rPr lang="en-US" smtClean="0"/>
              <a:t>9</a:t>
            </a:fld>
            <a:endParaRPr lang="en-US"/>
          </a:p>
        </p:txBody>
      </p:sp>
    </p:spTree>
    <p:extLst>
      <p:ext uri="{BB962C8B-B14F-4D97-AF65-F5344CB8AC3E}">
        <p14:creationId xmlns:p14="http://schemas.microsoft.com/office/powerpoint/2010/main" val="4110067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31847F-4F52-498E-A697-7D21016FEB43}"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297829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1847F-4F52-498E-A697-7D21016FEB43}"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214088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1847F-4F52-498E-A697-7D21016FEB43}"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4084098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1847F-4F52-498E-A697-7D21016FEB43}"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2615929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31847F-4F52-498E-A697-7D21016FEB43}" type="datetimeFigureOut">
              <a:rPr lang="en-US" smtClean="0"/>
              <a:t>08-Apr-20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1100919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31847F-4F52-498E-A697-7D21016FEB43}"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3947045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31847F-4F52-498E-A697-7D21016FEB43}" type="datetimeFigureOut">
              <a:rPr lang="en-US" smtClean="0"/>
              <a:t>08-Apr-20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2610418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31847F-4F52-498E-A697-7D21016FEB43}" type="datetimeFigureOut">
              <a:rPr lang="en-US" smtClean="0"/>
              <a:t>08-Apr-20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300469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31847F-4F52-498E-A697-7D21016FEB43}" type="datetimeFigureOut">
              <a:rPr lang="en-US" smtClean="0"/>
              <a:t>08-Apr-20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2439436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31847F-4F52-498E-A697-7D21016FEB43}"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505677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31847F-4F52-498E-A697-7D21016FEB43}" type="datetimeFigureOut">
              <a:rPr lang="en-US" smtClean="0"/>
              <a:t>08-Apr-20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03CFAC-0441-44B7-ACC8-9654A50E8551}" type="slidenum">
              <a:rPr lang="en-US" smtClean="0"/>
              <a:t>‹#›</a:t>
            </a:fld>
            <a:endParaRPr lang="en-US"/>
          </a:p>
        </p:txBody>
      </p:sp>
    </p:spTree>
    <p:extLst>
      <p:ext uri="{BB962C8B-B14F-4D97-AF65-F5344CB8AC3E}">
        <p14:creationId xmlns:p14="http://schemas.microsoft.com/office/powerpoint/2010/main" val="666346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31847F-4F52-498E-A697-7D21016FEB43}" type="datetimeFigureOut">
              <a:rPr lang="en-US" smtClean="0"/>
              <a:t>08-Apr-20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03CFAC-0441-44B7-ACC8-9654A50E8551}" type="slidenum">
              <a:rPr lang="en-US" smtClean="0"/>
              <a:t>‹#›</a:t>
            </a:fld>
            <a:endParaRPr lang="en-US"/>
          </a:p>
        </p:txBody>
      </p:sp>
    </p:spTree>
    <p:extLst>
      <p:ext uri="{BB962C8B-B14F-4D97-AF65-F5344CB8AC3E}">
        <p14:creationId xmlns:p14="http://schemas.microsoft.com/office/powerpoint/2010/main" val="263537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600" b="1" dirty="0" smtClean="0">
                <a:latin typeface="Times New Roman" pitchFamily="18" charset="0"/>
                <a:cs typeface="Times New Roman" pitchFamily="18" charset="0"/>
              </a:rPr>
              <a:t>What is Community</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1"/>
            <a:ext cx="8229600" cy="4830763"/>
          </a:xfrm>
        </p:spPr>
        <p:txBody>
          <a:bodyPr>
            <a:normAutofit fontScale="92500" lnSpcReduction="20000"/>
          </a:bodyPr>
          <a:lstStyle/>
          <a:p>
            <a:pPr marL="0" indent="0">
              <a:buNone/>
            </a:pPr>
            <a:r>
              <a:rPr lang="en-US" dirty="0" smtClean="0"/>
              <a:t>.</a:t>
            </a:r>
          </a:p>
          <a:p>
            <a:pPr marL="0" indent="0" algn="ctr">
              <a:buNone/>
            </a:pPr>
            <a:r>
              <a:rPr lang="en-US" sz="1800" dirty="0" smtClean="0"/>
              <a:t>The word community is derived from Latin word</a:t>
            </a:r>
          </a:p>
          <a:p>
            <a:pPr marL="0" indent="0" algn="ctr">
              <a:buNone/>
            </a:pPr>
            <a:endParaRPr lang="en-US" sz="1800" dirty="0"/>
          </a:p>
          <a:p>
            <a:pPr marL="0" indent="0" algn="ctr">
              <a:buNone/>
            </a:pPr>
            <a:endParaRPr lang="en-US" sz="1800" dirty="0" smtClean="0"/>
          </a:p>
          <a:p>
            <a:pPr marL="0" indent="0" algn="ctr">
              <a:buNone/>
            </a:pPr>
            <a:endParaRPr lang="en-US" sz="1800" dirty="0" smtClean="0"/>
          </a:p>
          <a:p>
            <a:pPr marL="0" indent="0" algn="ctr">
              <a:buNone/>
            </a:pPr>
            <a:r>
              <a:rPr lang="en-US" sz="1800" i="1" dirty="0" err="1" smtClean="0"/>
              <a:t>Communis</a:t>
            </a:r>
            <a:r>
              <a:rPr lang="en-US" sz="1800" dirty="0" smtClean="0"/>
              <a:t> is the composite of two words </a:t>
            </a:r>
          </a:p>
          <a:p>
            <a:pPr marL="0" indent="0" algn="ctr">
              <a:buNone/>
            </a:pPr>
            <a:endParaRPr lang="en-US" sz="1800" dirty="0" smtClean="0"/>
          </a:p>
          <a:p>
            <a:pPr marL="0" indent="0" algn="ctr">
              <a:buNone/>
            </a:pPr>
            <a:endParaRPr lang="en-US" sz="1800" dirty="0"/>
          </a:p>
          <a:p>
            <a:pPr marL="0" indent="0" algn="ctr">
              <a:buNone/>
            </a:pPr>
            <a:endParaRPr lang="en-US" sz="1800" dirty="0"/>
          </a:p>
          <a:p>
            <a:pPr marL="0" indent="0" algn="ctr">
              <a:buNone/>
            </a:pPr>
            <a:endParaRPr lang="en-US" sz="1800" dirty="0" smtClean="0"/>
          </a:p>
          <a:p>
            <a:pPr marL="0" indent="0" algn="ctr">
              <a:buNone/>
            </a:pPr>
            <a:endParaRPr lang="en-US" sz="1800" dirty="0"/>
          </a:p>
          <a:p>
            <a:pPr marL="0" indent="0" algn="ctr">
              <a:buNone/>
            </a:pPr>
            <a:endParaRPr lang="en-US" sz="1800" dirty="0" smtClean="0"/>
          </a:p>
          <a:p>
            <a:pPr marL="0" indent="0" algn="ctr">
              <a:buNone/>
            </a:pPr>
            <a:endParaRPr lang="en-US" sz="1800" dirty="0"/>
          </a:p>
          <a:p>
            <a:pPr marL="0" indent="0" algn="ctr">
              <a:buNone/>
            </a:pPr>
            <a:endParaRPr lang="en-US" sz="1800" dirty="0" smtClean="0"/>
          </a:p>
          <a:p>
            <a:pPr marL="0" indent="0" algn="ctr">
              <a:buNone/>
            </a:pPr>
            <a:endParaRPr lang="en-US" sz="1800" dirty="0"/>
          </a:p>
          <a:p>
            <a:pPr marL="0" indent="0" algn="ctr">
              <a:buNone/>
            </a:pPr>
            <a:r>
              <a:rPr lang="en-US" sz="1800" dirty="0" smtClean="0"/>
              <a:t>Community means to serve/live together. </a:t>
            </a:r>
            <a:r>
              <a:rPr lang="en-US" sz="1800" dirty="0"/>
              <a:t>In other words, community is an organization of human beings framed for the purpose of </a:t>
            </a:r>
            <a:r>
              <a:rPr lang="en-US" sz="1800" dirty="0" smtClean="0"/>
              <a:t>serving/living together</a:t>
            </a:r>
            <a:r>
              <a:rPr lang="en-US" sz="1800" dirty="0"/>
              <a:t>. </a:t>
            </a:r>
          </a:p>
          <a:p>
            <a:pPr marL="0" indent="0" algn="ctr">
              <a:buNone/>
            </a:pPr>
            <a:endParaRPr lang="en-US" sz="1800" dirty="0"/>
          </a:p>
        </p:txBody>
      </p:sp>
      <p:sp>
        <p:nvSpPr>
          <p:cNvPr id="4" name="Rectangle 3"/>
          <p:cNvSpPr/>
          <p:nvPr/>
        </p:nvSpPr>
        <p:spPr>
          <a:xfrm>
            <a:off x="3290455" y="1032165"/>
            <a:ext cx="1905000" cy="6442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Community</a:t>
            </a:r>
            <a:endParaRPr lang="en-US" b="1" dirty="0"/>
          </a:p>
        </p:txBody>
      </p:sp>
      <p:sp>
        <p:nvSpPr>
          <p:cNvPr id="5" name="Rectangle 4"/>
          <p:cNvSpPr/>
          <p:nvPr/>
        </p:nvSpPr>
        <p:spPr>
          <a:xfrm>
            <a:off x="3442855" y="1995055"/>
            <a:ext cx="1905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i="1" dirty="0" err="1" smtClean="0"/>
              <a:t>Communis</a:t>
            </a:r>
            <a:r>
              <a:rPr lang="en-US" b="1" dirty="0" smtClean="0"/>
              <a:t> </a:t>
            </a:r>
            <a:endParaRPr lang="en-US" b="1" dirty="0"/>
          </a:p>
        </p:txBody>
      </p:sp>
      <p:sp>
        <p:nvSpPr>
          <p:cNvPr id="6" name="Down Arrow Callout 5"/>
          <p:cNvSpPr/>
          <p:nvPr/>
        </p:nvSpPr>
        <p:spPr>
          <a:xfrm>
            <a:off x="1884221" y="3200400"/>
            <a:ext cx="1537855" cy="1219200"/>
          </a:xfrm>
          <a:prstGeom prst="down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i="1" dirty="0" smtClean="0"/>
              <a:t>Com</a:t>
            </a:r>
            <a:endParaRPr lang="en-US" i="1" dirty="0"/>
          </a:p>
        </p:txBody>
      </p:sp>
      <p:sp>
        <p:nvSpPr>
          <p:cNvPr id="7" name="Down Arrow Callout 6"/>
          <p:cNvSpPr/>
          <p:nvPr/>
        </p:nvSpPr>
        <p:spPr>
          <a:xfrm>
            <a:off x="5029202" y="3048000"/>
            <a:ext cx="1537855" cy="1219200"/>
          </a:xfrm>
          <a:prstGeom prst="downArrow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i="1" dirty="0" err="1" smtClean="0"/>
              <a:t>Munnis</a:t>
            </a:r>
            <a:endParaRPr lang="en-US" i="1" dirty="0"/>
          </a:p>
        </p:txBody>
      </p:sp>
      <p:sp>
        <p:nvSpPr>
          <p:cNvPr id="8" name="Rectangle 7"/>
          <p:cNvSpPr/>
          <p:nvPr/>
        </p:nvSpPr>
        <p:spPr>
          <a:xfrm>
            <a:off x="1572491" y="4495800"/>
            <a:ext cx="1905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Together  </a:t>
            </a:r>
            <a:endParaRPr lang="en-US" b="1" dirty="0"/>
          </a:p>
        </p:txBody>
      </p:sp>
      <p:sp>
        <p:nvSpPr>
          <p:cNvPr id="9" name="Rectangle 8"/>
          <p:cNvSpPr/>
          <p:nvPr/>
        </p:nvSpPr>
        <p:spPr>
          <a:xfrm>
            <a:off x="5029200" y="4419600"/>
            <a:ext cx="1905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b="1" dirty="0" smtClean="0"/>
              <a:t>To serve/live </a:t>
            </a:r>
            <a:endParaRPr lang="en-US" b="1" dirty="0"/>
          </a:p>
        </p:txBody>
      </p:sp>
    </p:spTree>
    <p:extLst>
      <p:ext uri="{BB962C8B-B14F-4D97-AF65-F5344CB8AC3E}">
        <p14:creationId xmlns:p14="http://schemas.microsoft.com/office/powerpoint/2010/main" val="3014438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Differentiation</a:t>
            </a:r>
            <a:endParaRPr lang="en-US" sz="4000" dirty="0"/>
          </a:p>
        </p:txBody>
      </p:sp>
      <p:sp>
        <p:nvSpPr>
          <p:cNvPr id="4" name="Content Placeholder 3"/>
          <p:cNvSpPr>
            <a:spLocks noGrp="1"/>
          </p:cNvSpPr>
          <p:nvPr>
            <p:ph sz="half" idx="2"/>
          </p:nvPr>
        </p:nvSpPr>
        <p:spPr>
          <a:xfrm>
            <a:off x="304801" y="1219200"/>
            <a:ext cx="4192588" cy="5486400"/>
          </a:xfrm>
        </p:spPr>
        <p:txBody>
          <a:bodyPr>
            <a:normAutofit fontScale="92500" lnSpcReduction="10000"/>
          </a:bodyPr>
          <a:lstStyle/>
          <a:p>
            <a:pPr marL="0" indent="0" algn="ctr" fontAlgn="t">
              <a:buNone/>
            </a:pPr>
            <a:r>
              <a:rPr lang="en-US" sz="3000" b="1" dirty="0" err="1">
                <a:latin typeface="Times New Roman" pitchFamily="18" charset="0"/>
                <a:cs typeface="Times New Roman" pitchFamily="18" charset="0"/>
              </a:rPr>
              <a:t>Gemeinschaft</a:t>
            </a:r>
            <a:r>
              <a:rPr lang="en-US" sz="2600" b="1" dirty="0">
                <a:latin typeface="Times New Roman" pitchFamily="18" charset="0"/>
                <a:cs typeface="Times New Roman" pitchFamily="18" charset="0"/>
              </a:rPr>
              <a:t> </a:t>
            </a:r>
            <a:r>
              <a:rPr lang="en-US" sz="1900" b="1" dirty="0">
                <a:latin typeface="Times New Roman" pitchFamily="18" charset="0"/>
                <a:cs typeface="Times New Roman" pitchFamily="18" charset="0"/>
              </a:rPr>
              <a:t>(</a:t>
            </a:r>
            <a:r>
              <a:rPr lang="en-US" sz="2200" b="1" dirty="0" smtClean="0">
                <a:latin typeface="Times New Roman" pitchFamily="18" charset="0"/>
                <a:cs typeface="Times New Roman" pitchFamily="18" charset="0"/>
              </a:rPr>
              <a:t>Community)</a:t>
            </a:r>
          </a:p>
          <a:p>
            <a:pPr marL="514350" indent="-514350" fontAlgn="t">
              <a:buFont typeface="+mj-lt"/>
              <a:buAutoNum type="romanLcPeriod"/>
            </a:pPr>
            <a:r>
              <a:rPr lang="en-US" dirty="0">
                <a:latin typeface="Times New Roman" pitchFamily="18" charset="0"/>
                <a:cs typeface="Times New Roman" pitchFamily="18" charset="0"/>
              </a:rPr>
              <a:t>Rural </a:t>
            </a:r>
            <a:r>
              <a:rPr lang="en-US" dirty="0" smtClean="0">
                <a:latin typeface="Times New Roman" pitchFamily="18" charset="0"/>
                <a:cs typeface="Times New Roman" pitchFamily="18" charset="0"/>
              </a:rPr>
              <a:t>Life</a:t>
            </a:r>
          </a:p>
          <a:p>
            <a:pPr marL="514350" indent="-514350" fontAlgn="t">
              <a:buFont typeface="+mj-lt"/>
              <a:buAutoNum type="romanLcPeriod"/>
            </a:pPr>
            <a:r>
              <a:rPr lang="en-US" dirty="0" smtClean="0">
                <a:latin typeface="Times New Roman" pitchFamily="18" charset="0"/>
                <a:cs typeface="Times New Roman" pitchFamily="18" charset="0"/>
              </a:rPr>
              <a:t>Small </a:t>
            </a:r>
            <a:r>
              <a:rPr lang="en-US" dirty="0">
                <a:latin typeface="Times New Roman" pitchFamily="18" charset="0"/>
                <a:cs typeface="Times New Roman" pitchFamily="18" charset="0"/>
              </a:rPr>
              <a:t>population </a:t>
            </a:r>
          </a:p>
          <a:p>
            <a:pPr marL="514350" indent="-514350" fontAlgn="t">
              <a:buFont typeface="+mj-lt"/>
              <a:buAutoNum type="romanLcPeriod"/>
            </a:pPr>
            <a:r>
              <a:rPr lang="en-US" dirty="0">
                <a:latin typeface="Times New Roman" pitchFamily="18" charset="0"/>
                <a:cs typeface="Times New Roman" pitchFamily="18" charset="0"/>
              </a:rPr>
              <a:t>Personal relationships</a:t>
            </a:r>
          </a:p>
          <a:p>
            <a:pPr marL="514350" indent="-514350" fontAlgn="t">
              <a:buFont typeface="+mj-lt"/>
              <a:buAutoNum type="romanLcPeriod"/>
            </a:pPr>
            <a:r>
              <a:rPr lang="en-US" dirty="0">
                <a:latin typeface="Times New Roman" pitchFamily="18" charset="0"/>
                <a:cs typeface="Times New Roman" pitchFamily="18" charset="0"/>
              </a:rPr>
              <a:t>Ascribed Status </a:t>
            </a:r>
          </a:p>
          <a:p>
            <a:pPr marL="514350" indent="-514350" fontAlgn="t">
              <a:buFont typeface="+mj-lt"/>
              <a:buAutoNum type="romanLcPeriod"/>
            </a:pPr>
            <a:r>
              <a:rPr lang="en-US" dirty="0">
                <a:latin typeface="Times New Roman" pitchFamily="18" charset="0"/>
                <a:cs typeface="Times New Roman" pitchFamily="18" charset="0"/>
              </a:rPr>
              <a:t>Homogeneity</a:t>
            </a:r>
          </a:p>
          <a:p>
            <a:pPr marL="514350" indent="-514350" fontAlgn="t">
              <a:buFont typeface="+mj-lt"/>
              <a:buAutoNum type="romanLcPeriod"/>
            </a:pPr>
            <a:r>
              <a:rPr lang="en-US" dirty="0">
                <a:latin typeface="Times New Roman" pitchFamily="18" charset="0"/>
                <a:cs typeface="Times New Roman" pitchFamily="18" charset="0"/>
              </a:rPr>
              <a:t>Spirit of cooperation </a:t>
            </a:r>
          </a:p>
          <a:p>
            <a:pPr marL="514350" indent="-514350" fontAlgn="t">
              <a:buFont typeface="+mj-lt"/>
              <a:buAutoNum type="romanLcPeriod"/>
            </a:pPr>
            <a:r>
              <a:rPr lang="en-US" dirty="0">
                <a:latin typeface="Times New Roman" pitchFamily="18" charset="0"/>
                <a:cs typeface="Times New Roman" pitchFamily="18" charset="0"/>
              </a:rPr>
              <a:t>Small scale economy (agrarian)</a:t>
            </a:r>
          </a:p>
          <a:p>
            <a:pPr marL="514350" indent="-514350" fontAlgn="t">
              <a:buFont typeface="+mj-lt"/>
              <a:buAutoNum type="romanLcPeriod"/>
            </a:pPr>
            <a:r>
              <a:rPr lang="en-US" dirty="0">
                <a:latin typeface="Times New Roman" pitchFamily="18" charset="0"/>
                <a:cs typeface="Times New Roman" pitchFamily="18" charset="0"/>
              </a:rPr>
              <a:t>No tolerance of deviance </a:t>
            </a:r>
          </a:p>
          <a:p>
            <a:pPr marL="514350" indent="-514350" fontAlgn="t">
              <a:buFont typeface="+mj-lt"/>
              <a:buAutoNum type="romanLcPeriod"/>
            </a:pPr>
            <a:r>
              <a:rPr lang="en-US" dirty="0">
                <a:latin typeface="Times New Roman" pitchFamily="18" charset="0"/>
                <a:cs typeface="Times New Roman" pitchFamily="18" charset="0"/>
              </a:rPr>
              <a:t>Simple technology </a:t>
            </a:r>
          </a:p>
          <a:p>
            <a:pPr marL="514350" indent="-514350" fontAlgn="t">
              <a:buFont typeface="+mj-lt"/>
              <a:buAutoNum type="romanLcPeriod"/>
            </a:pPr>
            <a:r>
              <a:rPr lang="en-US" dirty="0">
                <a:latin typeface="Times New Roman" pitchFamily="18" charset="0"/>
                <a:cs typeface="Times New Roman" pitchFamily="18" charset="0"/>
              </a:rPr>
              <a:t>Larger families </a:t>
            </a:r>
          </a:p>
          <a:p>
            <a:pPr marL="514350" indent="-514350" fontAlgn="t">
              <a:buFont typeface="+mj-lt"/>
              <a:buAutoNum type="romanLcPeriod"/>
            </a:pPr>
            <a:r>
              <a:rPr lang="en-US" dirty="0">
                <a:latin typeface="Times New Roman" pitchFamily="18" charset="0"/>
                <a:cs typeface="Times New Roman" pitchFamily="18" charset="0"/>
              </a:rPr>
              <a:t>Relatively slow social change </a:t>
            </a:r>
          </a:p>
          <a:p>
            <a:pPr marL="514350" indent="-514350" fontAlgn="t">
              <a:buFont typeface="+mj-lt"/>
              <a:buAutoNum type="romanLcPeriod"/>
            </a:pPr>
            <a:r>
              <a:rPr lang="en-US" dirty="0" smtClean="0">
                <a:latin typeface="Times New Roman" pitchFamily="18" charset="0"/>
                <a:cs typeface="Times New Roman" pitchFamily="18" charset="0"/>
              </a:rPr>
              <a:t>Example-a village </a:t>
            </a:r>
            <a:endParaRPr lang="en-US" dirty="0">
              <a:latin typeface="Times New Roman" pitchFamily="18" charset="0"/>
              <a:cs typeface="Times New Roman" pitchFamily="18" charset="0"/>
            </a:endParaRPr>
          </a:p>
          <a:p>
            <a:endParaRPr lang="en-US" dirty="0"/>
          </a:p>
        </p:txBody>
      </p:sp>
      <p:sp>
        <p:nvSpPr>
          <p:cNvPr id="6" name="Content Placeholder 5"/>
          <p:cNvSpPr>
            <a:spLocks noGrp="1"/>
          </p:cNvSpPr>
          <p:nvPr>
            <p:ph sz="quarter" idx="4"/>
          </p:nvPr>
        </p:nvSpPr>
        <p:spPr>
          <a:xfrm>
            <a:off x="4648202" y="1371600"/>
            <a:ext cx="4041775" cy="5257800"/>
          </a:xfrm>
        </p:spPr>
        <p:txBody>
          <a:bodyPr>
            <a:normAutofit fontScale="92500" lnSpcReduction="20000"/>
          </a:bodyPr>
          <a:lstStyle/>
          <a:p>
            <a:pPr marL="0" indent="0" algn="ctr" fontAlgn="t">
              <a:buNone/>
            </a:pPr>
            <a:r>
              <a:rPr lang="en-US" sz="3000" b="1" dirty="0" err="1">
                <a:latin typeface="Times New Roman" pitchFamily="18" charset="0"/>
                <a:cs typeface="Times New Roman" pitchFamily="18" charset="0"/>
              </a:rPr>
              <a:t>Gesellchaft</a:t>
            </a:r>
            <a:r>
              <a:rPr lang="en-US" sz="3000" b="1" dirty="0">
                <a:latin typeface="Times New Roman" pitchFamily="18" charset="0"/>
                <a:cs typeface="Times New Roman" pitchFamily="18" charset="0"/>
              </a:rPr>
              <a:t> </a:t>
            </a:r>
            <a:r>
              <a:rPr lang="en-US" sz="2200" b="1" dirty="0">
                <a:latin typeface="Times New Roman" pitchFamily="18" charset="0"/>
                <a:cs typeface="Times New Roman" pitchFamily="18" charset="0"/>
              </a:rPr>
              <a:t>(Society)</a:t>
            </a:r>
            <a:endParaRPr lang="en-US" sz="2600" dirty="0">
              <a:latin typeface="Times New Roman" pitchFamily="18" charset="0"/>
              <a:cs typeface="Times New Roman" pitchFamily="18" charset="0"/>
            </a:endParaRPr>
          </a:p>
          <a:p>
            <a:pPr marL="514350" indent="-514350" fontAlgn="t">
              <a:buFont typeface="+mj-lt"/>
              <a:buAutoNum type="romanLcPeriod"/>
            </a:pPr>
            <a:r>
              <a:rPr lang="en-US" dirty="0">
                <a:latin typeface="Times New Roman" pitchFamily="18" charset="0"/>
                <a:cs typeface="Times New Roman" pitchFamily="18" charset="0"/>
              </a:rPr>
              <a:t>Urban Life</a:t>
            </a:r>
          </a:p>
          <a:p>
            <a:pPr marL="514350" indent="-514350" fontAlgn="t">
              <a:buFont typeface="+mj-lt"/>
              <a:buAutoNum type="romanLcPeriod"/>
            </a:pPr>
            <a:r>
              <a:rPr lang="en-US" dirty="0">
                <a:latin typeface="Times New Roman" pitchFamily="18" charset="0"/>
                <a:cs typeface="Times New Roman" pitchFamily="18" charset="0"/>
              </a:rPr>
              <a:t>Large population</a:t>
            </a:r>
          </a:p>
          <a:p>
            <a:pPr marL="514350" indent="-514350" fontAlgn="t">
              <a:buFont typeface="+mj-lt"/>
              <a:buAutoNum type="romanLcPeriod"/>
            </a:pPr>
            <a:r>
              <a:rPr lang="en-US" dirty="0">
                <a:latin typeface="Times New Roman" pitchFamily="18" charset="0"/>
                <a:cs typeface="Times New Roman" pitchFamily="18" charset="0"/>
              </a:rPr>
              <a:t>Impersonal relationships</a:t>
            </a:r>
          </a:p>
          <a:p>
            <a:pPr marL="514350" indent="-514350" fontAlgn="t">
              <a:buFont typeface="+mj-lt"/>
              <a:buAutoNum type="romanLcPeriod"/>
            </a:pPr>
            <a:r>
              <a:rPr lang="en-US" dirty="0">
                <a:latin typeface="Times New Roman" pitchFamily="18" charset="0"/>
                <a:cs typeface="Times New Roman" pitchFamily="18" charset="0"/>
              </a:rPr>
              <a:t>Achieved Status </a:t>
            </a:r>
          </a:p>
          <a:p>
            <a:pPr marL="514350" indent="-514350" fontAlgn="t">
              <a:buFont typeface="+mj-lt"/>
              <a:buAutoNum type="romanLcPeriod"/>
            </a:pPr>
            <a:r>
              <a:rPr lang="en-US" dirty="0">
                <a:latin typeface="Times New Roman" pitchFamily="18" charset="0"/>
                <a:cs typeface="Times New Roman" pitchFamily="18" charset="0"/>
              </a:rPr>
              <a:t>Heterogeneity </a:t>
            </a:r>
          </a:p>
          <a:p>
            <a:pPr marL="514350" indent="-514350" fontAlgn="t">
              <a:buFont typeface="+mj-lt"/>
              <a:buAutoNum type="romanLcPeriod"/>
            </a:pPr>
            <a:r>
              <a:rPr lang="en-US" dirty="0">
                <a:latin typeface="Times New Roman" pitchFamily="18" charset="0"/>
                <a:cs typeface="Times New Roman" pitchFamily="18" charset="0"/>
              </a:rPr>
              <a:t>Spirit of interest </a:t>
            </a:r>
          </a:p>
          <a:p>
            <a:pPr marL="514350" indent="-514350" fontAlgn="t">
              <a:buFont typeface="+mj-lt"/>
              <a:buAutoNum type="romanLcPeriod"/>
            </a:pPr>
            <a:r>
              <a:rPr lang="en-US" dirty="0">
                <a:latin typeface="Times New Roman" pitchFamily="18" charset="0"/>
                <a:cs typeface="Times New Roman" pitchFamily="18" charset="0"/>
              </a:rPr>
              <a:t>Large scale economy (industrial)</a:t>
            </a:r>
          </a:p>
          <a:p>
            <a:pPr marL="514350" indent="-514350" fontAlgn="t">
              <a:buFont typeface="+mj-lt"/>
              <a:buAutoNum type="romanLcPeriod"/>
            </a:pPr>
            <a:r>
              <a:rPr lang="en-US" dirty="0">
                <a:latin typeface="Times New Roman" pitchFamily="18" charset="0"/>
                <a:cs typeface="Times New Roman" pitchFamily="18" charset="0"/>
              </a:rPr>
              <a:t>Tolerance of deviance </a:t>
            </a:r>
          </a:p>
          <a:p>
            <a:pPr marL="514350" indent="-514350" fontAlgn="t">
              <a:buFont typeface="+mj-lt"/>
              <a:buAutoNum type="romanLcPeriod"/>
            </a:pPr>
            <a:r>
              <a:rPr lang="en-US" dirty="0">
                <a:latin typeface="Times New Roman" pitchFamily="18" charset="0"/>
                <a:cs typeface="Times New Roman" pitchFamily="18" charset="0"/>
              </a:rPr>
              <a:t>Advanced technology </a:t>
            </a:r>
          </a:p>
          <a:p>
            <a:pPr marL="514350" indent="-514350" fontAlgn="t">
              <a:buFont typeface="+mj-lt"/>
              <a:buAutoNum type="romanLcPeriod"/>
            </a:pPr>
            <a:r>
              <a:rPr lang="en-US" dirty="0">
                <a:latin typeface="Times New Roman" pitchFamily="18" charset="0"/>
                <a:cs typeface="Times New Roman" pitchFamily="18" charset="0"/>
              </a:rPr>
              <a:t>Smaller families </a:t>
            </a:r>
          </a:p>
          <a:p>
            <a:pPr marL="514350" indent="-514350" fontAlgn="t">
              <a:buFont typeface="+mj-lt"/>
              <a:buAutoNum type="romanLcPeriod"/>
            </a:pPr>
            <a:r>
              <a:rPr lang="en-US" dirty="0">
                <a:latin typeface="Times New Roman" pitchFamily="18" charset="0"/>
                <a:cs typeface="Times New Roman" pitchFamily="18" charset="0"/>
              </a:rPr>
              <a:t>Relatively rapid social change </a:t>
            </a:r>
          </a:p>
          <a:p>
            <a:pPr marL="514350" indent="-514350" fontAlgn="t">
              <a:buFont typeface="+mj-lt"/>
              <a:buAutoNum type="romanLcPeriod"/>
            </a:pPr>
            <a:r>
              <a:rPr lang="en-US" dirty="0" smtClean="0">
                <a:latin typeface="Times New Roman" pitchFamily="18" charset="0"/>
                <a:cs typeface="Times New Roman" pitchFamily="18" charset="0"/>
              </a:rPr>
              <a:t>Example-a city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20519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a:bodyPr>
          <a:lstStyle/>
          <a:p>
            <a:r>
              <a:rPr lang="en-US" sz="3600" b="1" dirty="0" smtClean="0">
                <a:latin typeface="Times New Roman" pitchFamily="18" charset="0"/>
                <a:cs typeface="Times New Roman" pitchFamily="18" charset="0"/>
              </a:rPr>
              <a:t>Definition</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686800" cy="5867400"/>
          </a:xfrm>
        </p:spPr>
        <p:txBody>
          <a:bodyPr>
            <a:noAutofit/>
          </a:bodyPr>
          <a:lstStyle/>
          <a:p>
            <a:pPr marL="0" indent="0" algn="just">
              <a:buNone/>
            </a:pPr>
            <a:r>
              <a:rPr lang="en-US" sz="2400" dirty="0" smtClean="0">
                <a:latin typeface="Times New Roman" pitchFamily="18" charset="0"/>
                <a:cs typeface="Times New Roman" pitchFamily="18" charset="0"/>
              </a:rPr>
              <a:t>There is no consensus among the scholars about the very definition of the word ‘community’. Therefore, different scholars defined it in different words. Some of them are as follow: </a:t>
            </a:r>
          </a:p>
          <a:p>
            <a:pPr marL="514350" indent="-514350" algn="just">
              <a:buAutoNum type="arabicPeriod"/>
            </a:pPr>
            <a:r>
              <a:rPr lang="en-US" sz="2400" dirty="0" smtClean="0">
                <a:latin typeface="Times New Roman" pitchFamily="18" charset="0"/>
                <a:cs typeface="Times New Roman" pitchFamily="18" charset="0"/>
              </a:rPr>
              <a:t>Emory Stephen </a:t>
            </a:r>
            <a:r>
              <a:rPr lang="en-US" sz="2400" dirty="0" err="1" smtClean="0">
                <a:latin typeface="Times New Roman" pitchFamily="18" charset="0"/>
                <a:cs typeface="Times New Roman" pitchFamily="18" charset="0"/>
              </a:rPr>
              <a:t>Bogardus</a:t>
            </a:r>
            <a:r>
              <a:rPr lang="en-US" sz="2400" dirty="0" smtClean="0">
                <a:latin typeface="Times New Roman" pitchFamily="18" charset="0"/>
                <a:cs typeface="Times New Roman" pitchFamily="18" charset="0"/>
              </a:rPr>
              <a:t> (1961) opines that community </a:t>
            </a:r>
            <a:r>
              <a:rPr lang="en-US" sz="2400" dirty="0">
                <a:latin typeface="Times New Roman" pitchFamily="18" charset="0"/>
                <a:cs typeface="Times New Roman" pitchFamily="18" charset="0"/>
              </a:rPr>
              <a:t>is </a:t>
            </a:r>
            <a:r>
              <a:rPr lang="en-US" sz="2400" dirty="0" smtClean="0">
                <a:latin typeface="Times New Roman" pitchFamily="18" charset="0"/>
                <a:cs typeface="Times New Roman" pitchFamily="18" charset="0"/>
              </a:rPr>
              <a:t>a social </a:t>
            </a:r>
            <a:r>
              <a:rPr lang="en-US" sz="2400" dirty="0">
                <a:latin typeface="Times New Roman" pitchFamily="18" charset="0"/>
                <a:cs typeface="Times New Roman" pitchFamily="18" charset="0"/>
              </a:rPr>
              <a:t>group with some degree of ‘we feeling’ and </a:t>
            </a:r>
            <a:r>
              <a:rPr lang="en-US" sz="2400" dirty="0" smtClean="0">
                <a:latin typeface="Times New Roman" pitchFamily="18" charset="0"/>
                <a:cs typeface="Times New Roman" pitchFamily="18" charset="0"/>
              </a:rPr>
              <a:t>‘living </a:t>
            </a:r>
            <a:r>
              <a:rPr lang="en-US" sz="2400" dirty="0">
                <a:latin typeface="Times New Roman" pitchFamily="18" charset="0"/>
                <a:cs typeface="Times New Roman" pitchFamily="18" charset="0"/>
              </a:rPr>
              <a:t>in a given </a:t>
            </a:r>
            <a:r>
              <a:rPr lang="en-US" sz="2400" dirty="0" smtClean="0">
                <a:latin typeface="Times New Roman" pitchFamily="18" charset="0"/>
                <a:cs typeface="Times New Roman" pitchFamily="18" charset="0"/>
              </a:rPr>
              <a:t>area’. </a:t>
            </a:r>
          </a:p>
          <a:p>
            <a:pPr marL="514350" indent="-514350" algn="just">
              <a:buAutoNum type="arabicPeriod"/>
            </a:pPr>
            <a:r>
              <a:rPr lang="en-US" sz="2400" dirty="0" smtClean="0">
                <a:latin typeface="Times New Roman" pitchFamily="18" charset="0"/>
                <a:cs typeface="Times New Roman" pitchFamily="18" charset="0"/>
              </a:rPr>
              <a:t>Pauline </a:t>
            </a:r>
            <a:r>
              <a:rPr lang="en-US" sz="2400" dirty="0" err="1" smtClean="0">
                <a:latin typeface="Times New Roman" pitchFamily="18" charset="0"/>
                <a:cs typeface="Times New Roman" pitchFamily="18" charset="0"/>
              </a:rPr>
              <a:t>Vislick</a:t>
            </a:r>
            <a:r>
              <a:rPr lang="en-US" sz="2400" dirty="0" smtClean="0">
                <a:latin typeface="Times New Roman" pitchFamily="18" charset="0"/>
                <a:cs typeface="Times New Roman" pitchFamily="18" charset="0"/>
              </a:rPr>
              <a:t> Young (1858) regarded the population of a village, of an area or a group of people, having some common interests such as residence, kinship or religious affiliation as community. </a:t>
            </a:r>
          </a:p>
          <a:p>
            <a:pPr marL="514350" indent="-514350" algn="just">
              <a:buAutoNum type="arabicPeriod"/>
            </a:pPr>
            <a:r>
              <a:rPr lang="en-US" sz="2400" dirty="0" smtClean="0">
                <a:latin typeface="Times New Roman" pitchFamily="18" charset="0"/>
                <a:cs typeface="Times New Roman" pitchFamily="18" charset="0"/>
              </a:rPr>
              <a:t>Abdul </a:t>
            </a:r>
            <a:r>
              <a:rPr lang="en-US" sz="2400" dirty="0" err="1" smtClean="0">
                <a:latin typeface="Times New Roman" pitchFamily="18" charset="0"/>
                <a:cs typeface="Times New Roman" pitchFamily="18" charset="0"/>
              </a:rPr>
              <a:t>Hameed</a:t>
            </a:r>
            <a:r>
              <a:rPr lang="en-US" sz="2400" dirty="0" smtClean="0">
                <a:latin typeface="Times New Roman" pitchFamily="18" charset="0"/>
                <a:cs typeface="Times New Roman" pitchFamily="18" charset="0"/>
              </a:rPr>
              <a:t> (1999) has stated that community is a place where people can get the things they need and want. Communities have places for all the things people do. They have places where people learn and pray. They can be villages, towns or cities.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64652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fontScale="90000"/>
          </a:bodyPr>
          <a:lstStyle/>
          <a:p>
            <a:r>
              <a:rPr lang="en-US" sz="3600" b="1" dirty="0" smtClean="0">
                <a:latin typeface="Times New Roman" pitchFamily="18" charset="0"/>
                <a:cs typeface="Times New Roman" pitchFamily="18" charset="0"/>
              </a:rPr>
              <a:t>Elements of Community </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5943600"/>
          </a:xfrm>
        </p:spPr>
        <p:txBody>
          <a:bodyPr>
            <a:noAutofit/>
          </a:bodyPr>
          <a:lstStyle/>
          <a:p>
            <a:pPr marL="0" indent="0">
              <a:lnSpc>
                <a:spcPct val="120000"/>
              </a:lnSpc>
              <a:buNone/>
            </a:pPr>
            <a:r>
              <a:rPr lang="en-US" sz="2400" dirty="0">
                <a:latin typeface="Times New Roman" pitchFamily="18" charset="0"/>
                <a:cs typeface="Times New Roman" pitchFamily="18" charset="0"/>
              </a:rPr>
              <a:t>The main elements </a:t>
            </a:r>
            <a:r>
              <a:rPr lang="en-US" sz="2400" dirty="0" smtClean="0">
                <a:latin typeface="Times New Roman" pitchFamily="18" charset="0"/>
                <a:cs typeface="Times New Roman" pitchFamily="18" charset="0"/>
              </a:rPr>
              <a:t>of community are as follow: </a:t>
            </a:r>
          </a:p>
          <a:p>
            <a:pPr marL="0" indent="0">
              <a:lnSpc>
                <a:spcPct val="120000"/>
              </a:lnSpc>
              <a:buNone/>
            </a:pPr>
            <a:r>
              <a:rPr lang="en-US" sz="2400" b="1" dirty="0" smtClean="0">
                <a:latin typeface="Times New Roman" pitchFamily="18" charset="0"/>
                <a:cs typeface="Times New Roman" pitchFamily="18" charset="0"/>
              </a:rPr>
              <a:t>1. Locality/Geographical Area </a:t>
            </a:r>
          </a:p>
          <a:p>
            <a:pPr marL="0" indent="0" algn="just">
              <a:lnSpc>
                <a:spcPct val="120000"/>
              </a:lnSpc>
              <a:buNone/>
            </a:pPr>
            <a:r>
              <a:rPr lang="en-US" sz="2400" dirty="0">
                <a:latin typeface="Times New Roman" pitchFamily="18" charset="0"/>
                <a:cs typeface="Times New Roman" pitchFamily="18" charset="0"/>
              </a:rPr>
              <a:t>A community is a territorial group. It occupies a definite territory or geographical area. Locality is the physical basis of a community. Without a definite locality, social relations between human beings cannot be established. </a:t>
            </a:r>
          </a:p>
          <a:p>
            <a:pPr marL="0" lvl="2" indent="0">
              <a:lnSpc>
                <a:spcPct val="120000"/>
              </a:lnSpc>
              <a:buNone/>
            </a:pPr>
            <a:r>
              <a:rPr lang="en-US" b="1" dirty="0" smtClean="0">
                <a:latin typeface="Times New Roman" pitchFamily="18" charset="0"/>
                <a:cs typeface="Times New Roman" pitchFamily="18" charset="0"/>
              </a:rPr>
              <a:t>2. </a:t>
            </a:r>
            <a:r>
              <a:rPr lang="en-US" b="1" dirty="0">
                <a:latin typeface="Times New Roman" pitchFamily="18" charset="0"/>
                <a:cs typeface="Times New Roman" pitchFamily="18" charset="0"/>
              </a:rPr>
              <a:t>We-feeling for the Attainment of Wider Goals </a:t>
            </a:r>
            <a:endParaRPr lang="en-US" dirty="0">
              <a:latin typeface="Times New Roman" pitchFamily="18" charset="0"/>
              <a:cs typeface="Times New Roman" pitchFamily="18" charset="0"/>
            </a:endParaRPr>
          </a:p>
          <a:p>
            <a:pPr marL="0" indent="0" algn="just">
              <a:lnSpc>
                <a:spcPct val="120000"/>
              </a:lnSpc>
              <a:buNone/>
            </a:pPr>
            <a:r>
              <a:rPr lang="en-US" sz="2400" dirty="0" smtClean="0">
                <a:latin typeface="Times New Roman" pitchFamily="18" charset="0"/>
                <a:cs typeface="Times New Roman" pitchFamily="18" charset="0"/>
              </a:rPr>
              <a:t>We-feeling </a:t>
            </a:r>
            <a:r>
              <a:rPr lang="en-US" sz="2400" dirty="0">
                <a:latin typeface="Times New Roman" pitchFamily="18" charset="0"/>
                <a:cs typeface="Times New Roman" pitchFamily="18" charset="0"/>
              </a:rPr>
              <a:t>of the individuals in a community means a feeling of belonging to one’s another. The people living in a community mostly have shared sentiments and a common way of life. They usually speak the same language, shared customs and cultural traditions, similar values and practices and have relatively </a:t>
            </a:r>
            <a:r>
              <a:rPr lang="en-US" sz="2400" dirty="0" smtClean="0">
                <a:latin typeface="Times New Roman" pitchFamily="18" charset="0"/>
                <a:cs typeface="Times New Roman" pitchFamily="18" charset="0"/>
              </a:rPr>
              <a:t>alike </a:t>
            </a:r>
            <a:r>
              <a:rPr lang="en-US" sz="2400" dirty="0">
                <a:latin typeface="Times New Roman" pitchFamily="18" charset="0"/>
                <a:cs typeface="Times New Roman" pitchFamily="18" charset="0"/>
              </a:rPr>
              <a:t>attitudes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64411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5745163"/>
          </a:xfrm>
        </p:spPr>
        <p:txBody>
          <a:bodyPr>
            <a:normAutofit lnSpcReduction="10000"/>
          </a:bodyPr>
          <a:lstStyle/>
          <a:p>
            <a:pPr marL="0" indent="0" algn="just">
              <a:buNone/>
            </a:pPr>
            <a:r>
              <a:rPr lang="en-US" b="1" dirty="0" smtClean="0">
                <a:latin typeface="Times New Roman" pitchFamily="18" charset="0"/>
                <a:cs typeface="Times New Roman" pitchFamily="18" charset="0"/>
              </a:rPr>
              <a:t>3. Security </a:t>
            </a:r>
          </a:p>
          <a:p>
            <a:pPr marL="0" indent="0" algn="just">
              <a:buNone/>
            </a:pPr>
            <a:r>
              <a:rPr lang="en-US" dirty="0" smtClean="0">
                <a:latin typeface="Times New Roman" pitchFamily="18" charset="0"/>
                <a:cs typeface="Times New Roman" pitchFamily="18" charset="0"/>
              </a:rPr>
              <a:t>Man is a social animal by nature. Man cannot live alone because of insecurity. One major factor that keep the people in the community to live together is security. There is a concept of rights and obligations that make a social agreement between the people which make them a single unit. Due to the social agreement between the community members, they work together to defend themselves against all dangers followed by certain values, norms and common interests.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08932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5592763"/>
          </a:xfrm>
        </p:spPr>
        <p:txBody>
          <a:bodyPr/>
          <a:lstStyle/>
          <a:p>
            <a:pPr marL="0" indent="0">
              <a:buNone/>
            </a:pPr>
            <a:r>
              <a:rPr lang="en-US" b="1" dirty="0" smtClean="0">
                <a:latin typeface="Times New Roman" pitchFamily="18" charset="0"/>
                <a:cs typeface="Times New Roman" pitchFamily="18" charset="0"/>
              </a:rPr>
              <a:t>4. Norms and Values </a:t>
            </a:r>
          </a:p>
          <a:p>
            <a:pPr marL="0" indent="0" algn="just">
              <a:buNone/>
            </a:pPr>
            <a:r>
              <a:rPr lang="en-US" dirty="0" smtClean="0">
                <a:latin typeface="Times New Roman" pitchFamily="18" charset="0"/>
                <a:cs typeface="Times New Roman" pitchFamily="18" charset="0"/>
              </a:rPr>
              <a:t>Every community has a system of its own norms and values that make it distinguished from other communities. Like, Muslim community is differentiated from the Christian community because of the system of its values and norms. Similarly, rural community is different from the urban community.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26921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 b="1" dirty="0"/>
              <a:t>.</a:t>
            </a:r>
          </a:p>
        </p:txBody>
      </p:sp>
      <p:sp>
        <p:nvSpPr>
          <p:cNvPr id="3" name="Content Placeholder 2"/>
          <p:cNvSpPr>
            <a:spLocks noGrp="1"/>
          </p:cNvSpPr>
          <p:nvPr>
            <p:ph idx="1"/>
          </p:nvPr>
        </p:nvSpPr>
        <p:spPr>
          <a:xfrm>
            <a:off x="457200" y="609601"/>
            <a:ext cx="8229600" cy="5516563"/>
          </a:xfrm>
        </p:spPr>
        <p:txBody>
          <a:bodyPr/>
          <a:lstStyle/>
          <a:p>
            <a:pPr marL="0" indent="0">
              <a:buNone/>
            </a:pPr>
            <a:r>
              <a:rPr lang="en-US" b="1" dirty="0">
                <a:latin typeface="Times New Roman" pitchFamily="18" charset="0"/>
                <a:cs typeface="Times New Roman" pitchFamily="18" charset="0"/>
              </a:rPr>
              <a:t>5. Role and Status </a:t>
            </a:r>
            <a:endParaRPr lang="en-US" b="1"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Every person plays a role and holds a status in the society. Role is the standardized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associated with the status for an individual, whereas status is the position held by a person in relation to others. For example, in our society young persons are expected be submissive to the elders and their opinions do not carry more weight than those of their elders.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376507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dirty="0" smtClean="0"/>
              <a:t>.</a:t>
            </a:r>
            <a:endParaRPr lang="en-US" sz="400" dirty="0"/>
          </a:p>
        </p:txBody>
      </p:sp>
      <p:sp>
        <p:nvSpPr>
          <p:cNvPr id="3" name="Content Placeholder 2"/>
          <p:cNvSpPr>
            <a:spLocks noGrp="1"/>
          </p:cNvSpPr>
          <p:nvPr>
            <p:ph idx="1"/>
          </p:nvPr>
        </p:nvSpPr>
        <p:spPr>
          <a:xfrm>
            <a:off x="457200" y="609601"/>
            <a:ext cx="8229600" cy="5516563"/>
          </a:xfrm>
        </p:spPr>
        <p:txBody>
          <a:bodyPr/>
          <a:lstStyle/>
          <a:p>
            <a:pPr marL="0" indent="0" algn="just">
              <a:buNone/>
            </a:pPr>
            <a:r>
              <a:rPr lang="en-US" b="1" dirty="0">
                <a:latin typeface="Times New Roman" pitchFamily="18" charset="0"/>
                <a:cs typeface="Times New Roman" pitchFamily="18" charset="0"/>
              </a:rPr>
              <a:t>6</a:t>
            </a:r>
            <a:r>
              <a:rPr lang="en-US" b="1" dirty="0" smtClean="0">
                <a:latin typeface="Times New Roman" pitchFamily="18" charset="0"/>
                <a:cs typeface="Times New Roman" pitchFamily="18" charset="0"/>
              </a:rPr>
              <a:t>. Power and Social Control </a:t>
            </a:r>
          </a:p>
          <a:p>
            <a:pPr marL="0" indent="0" algn="just">
              <a:buNone/>
            </a:pPr>
            <a:r>
              <a:rPr lang="en-US" dirty="0" smtClean="0">
                <a:latin typeface="Times New Roman" pitchFamily="18" charset="0"/>
                <a:cs typeface="Times New Roman" pitchFamily="18" charset="0"/>
              </a:rPr>
              <a:t>Every community has a system of reward and punishment which are awarded through the social sanctions of society according to whether a person abides by or deviates from his allotted role in the society. Normal persons therefore take necessary guidance from the punishment and reward system of society.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557443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00" dirty="0" smtClean="0"/>
              <a:t>.</a:t>
            </a:r>
            <a:endParaRPr lang="en-US" sz="700" dirty="0"/>
          </a:p>
        </p:txBody>
      </p:sp>
      <p:sp>
        <p:nvSpPr>
          <p:cNvPr id="3" name="Content Placeholder 2"/>
          <p:cNvSpPr>
            <a:spLocks noGrp="1"/>
          </p:cNvSpPr>
          <p:nvPr>
            <p:ph idx="1"/>
          </p:nvPr>
        </p:nvSpPr>
        <p:spPr>
          <a:xfrm>
            <a:off x="457200" y="228601"/>
            <a:ext cx="8458200" cy="5897563"/>
          </a:xfrm>
        </p:spPr>
        <p:txBody>
          <a:bodyPr>
            <a:normAutofit fontScale="92500" lnSpcReduction="10000"/>
          </a:bodyPr>
          <a:lstStyle/>
          <a:p>
            <a:pPr marL="0" indent="0">
              <a:buNone/>
            </a:pPr>
            <a:r>
              <a:rPr lang="en-US" b="1" dirty="0" smtClean="0">
                <a:latin typeface="Times New Roman" pitchFamily="18" charset="0"/>
                <a:cs typeface="Times New Roman" pitchFamily="18" charset="0"/>
              </a:rPr>
              <a:t>7. Ranks</a:t>
            </a:r>
          </a:p>
          <a:p>
            <a:pPr marL="0" indent="0" algn="just">
              <a:buNone/>
            </a:pPr>
            <a:r>
              <a:rPr lang="en-US" dirty="0" smtClean="0">
                <a:latin typeface="Times New Roman" pitchFamily="18" charset="0"/>
                <a:cs typeface="Times New Roman" pitchFamily="18" charset="0"/>
              </a:rPr>
              <a:t>Every community is stratified into various ranks or categories i.e. higher/superior or lower/inferior in the hierarchical order. Everyone has to perform his/her role in the community that leads the people to be interdependent on each other which keep the community unified and integrated.</a:t>
            </a:r>
          </a:p>
          <a:p>
            <a:pPr marL="0" indent="0" algn="just">
              <a:buNone/>
            </a:pPr>
            <a:r>
              <a:rPr lang="en-US" b="1" dirty="0" smtClean="0">
                <a:latin typeface="Times New Roman" pitchFamily="18" charset="0"/>
                <a:cs typeface="Times New Roman" pitchFamily="18" charset="0"/>
              </a:rPr>
              <a:t>8. Facilities </a:t>
            </a:r>
          </a:p>
          <a:p>
            <a:pPr marL="0" indent="0" algn="just">
              <a:buNone/>
            </a:pPr>
            <a:r>
              <a:rPr lang="en-US" dirty="0" smtClean="0">
                <a:latin typeface="Times New Roman" pitchFamily="18" charset="0"/>
                <a:cs typeface="Times New Roman" pitchFamily="18" charset="0"/>
              </a:rPr>
              <a:t>The community must provide facilities and friendly living conditions to its members. The members always work for its improvement and development. The urban community is differentiated from the rural community based on facilities available.   </a:t>
            </a:r>
          </a:p>
        </p:txBody>
      </p:sp>
    </p:spTree>
    <p:extLst>
      <p:ext uri="{BB962C8B-B14F-4D97-AF65-F5344CB8AC3E}">
        <p14:creationId xmlns:p14="http://schemas.microsoft.com/office/powerpoint/2010/main" val="421275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2"/>
            <a:ext cx="7772400" cy="1295399"/>
          </a:xfrm>
        </p:spPr>
        <p:txBody>
          <a:bodyPr/>
          <a:lstStyle/>
          <a:p>
            <a:r>
              <a:rPr lang="en-US" b="1" dirty="0" smtClean="0">
                <a:latin typeface="Times New Roman" pitchFamily="18" charset="0"/>
                <a:cs typeface="Times New Roman" pitchFamily="18" charset="0"/>
              </a:rPr>
              <a:t>Types of Community</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838200" y="1295400"/>
            <a:ext cx="7696200" cy="5029200"/>
          </a:xfrm>
        </p:spPr>
        <p:txBody>
          <a:bodyPr>
            <a:normAutofit fontScale="85000" lnSpcReduction="10000"/>
          </a:bodyPr>
          <a:lstStyle/>
          <a:p>
            <a:pPr algn="just">
              <a:lnSpc>
                <a:spcPct val="150000"/>
              </a:lnSpc>
            </a:pPr>
            <a:r>
              <a:rPr lang="en-US" b="1" dirty="0" smtClean="0">
                <a:solidFill>
                  <a:schemeClr val="tx1"/>
                </a:solidFill>
                <a:latin typeface="Times New Roman" pitchFamily="18" charset="0"/>
                <a:cs typeface="Times New Roman" pitchFamily="18" charset="0"/>
              </a:rPr>
              <a:t>Ferdinand </a:t>
            </a:r>
            <a:r>
              <a:rPr lang="en-US" b="1" dirty="0" err="1" smtClean="0">
                <a:solidFill>
                  <a:schemeClr val="tx1"/>
                </a:solidFill>
                <a:latin typeface="Times New Roman" pitchFamily="18" charset="0"/>
                <a:cs typeface="Times New Roman" pitchFamily="18" charset="0"/>
              </a:rPr>
              <a:t>Tonnies</a:t>
            </a:r>
            <a:r>
              <a:rPr lang="en-US" b="1" dirty="0" smtClean="0">
                <a:solidFill>
                  <a:schemeClr val="tx1"/>
                </a:solidFill>
                <a:latin typeface="Times New Roman" pitchFamily="18" charset="0"/>
                <a:cs typeface="Times New Roman" pitchFamily="18" charset="0"/>
              </a:rPr>
              <a:t> (1855-1936)</a:t>
            </a:r>
          </a:p>
          <a:p>
            <a:pPr algn="just">
              <a:lnSpc>
                <a:spcPct val="150000"/>
              </a:lnSpc>
            </a:pPr>
            <a:r>
              <a:rPr lang="en-US" b="1" dirty="0" smtClean="0">
                <a:solidFill>
                  <a:schemeClr val="tx1"/>
                </a:solidFill>
                <a:latin typeface="Times New Roman" pitchFamily="18" charset="0"/>
                <a:cs typeface="Times New Roman" pitchFamily="18" charset="0"/>
              </a:rPr>
              <a:t>German Sociologist </a:t>
            </a:r>
          </a:p>
          <a:p>
            <a:pPr algn="just">
              <a:lnSpc>
                <a:spcPct val="150000"/>
              </a:lnSpc>
            </a:pPr>
            <a:r>
              <a:rPr lang="en-US" b="1" dirty="0" smtClean="0">
                <a:solidFill>
                  <a:schemeClr val="tx1"/>
                </a:solidFill>
                <a:latin typeface="Times New Roman" pitchFamily="18" charset="0"/>
                <a:cs typeface="Times New Roman" pitchFamily="18" charset="0"/>
              </a:rPr>
              <a:t>Book-Community and Society (1887) </a:t>
            </a:r>
          </a:p>
          <a:p>
            <a:pPr algn="just">
              <a:lnSpc>
                <a:spcPct val="150000"/>
              </a:lnSpc>
            </a:pPr>
            <a:r>
              <a:rPr lang="en-US" b="1" dirty="0">
                <a:solidFill>
                  <a:schemeClr val="tx1"/>
                </a:solidFill>
                <a:latin typeface="Times New Roman" pitchFamily="18" charset="0"/>
                <a:cs typeface="Times New Roman" pitchFamily="18" charset="0"/>
              </a:rPr>
              <a:t>He was a major contributor to sociological theory and field studies, best known for his distinction between two types of social </a:t>
            </a:r>
            <a:r>
              <a:rPr lang="en-US" b="1" dirty="0" smtClean="0">
                <a:solidFill>
                  <a:schemeClr val="tx1"/>
                </a:solidFill>
                <a:latin typeface="Times New Roman" pitchFamily="18" charset="0"/>
                <a:cs typeface="Times New Roman" pitchFamily="18" charset="0"/>
              </a:rPr>
              <a:t>groups i.e. </a:t>
            </a:r>
            <a:r>
              <a:rPr lang="en-US" b="1" dirty="0" err="1" smtClean="0">
                <a:solidFill>
                  <a:schemeClr val="tx1"/>
                </a:solidFill>
                <a:latin typeface="Times New Roman" pitchFamily="18" charset="0"/>
                <a:cs typeface="Times New Roman" pitchFamily="18" charset="0"/>
              </a:rPr>
              <a:t>Gemeinschaft</a:t>
            </a:r>
            <a:r>
              <a:rPr lang="en-US" b="1" dirty="0" smtClean="0">
                <a:solidFill>
                  <a:schemeClr val="tx1"/>
                </a:solidFill>
                <a:latin typeface="Times New Roman" pitchFamily="18" charset="0"/>
                <a:cs typeface="Times New Roman" pitchFamily="18" charset="0"/>
              </a:rPr>
              <a:t> (community) and </a:t>
            </a:r>
            <a:r>
              <a:rPr lang="en-US" b="1" dirty="0" err="1" smtClean="0">
                <a:solidFill>
                  <a:schemeClr val="tx1"/>
                </a:solidFill>
                <a:latin typeface="Times New Roman" pitchFamily="18" charset="0"/>
                <a:cs typeface="Times New Roman" pitchFamily="18" charset="0"/>
              </a:rPr>
              <a:t>Gesellschaft</a:t>
            </a:r>
            <a:r>
              <a:rPr lang="en-US" b="1" dirty="0" smtClean="0">
                <a:solidFill>
                  <a:schemeClr val="tx1"/>
                </a:solidFill>
                <a:latin typeface="Times New Roman" pitchFamily="18" charset="0"/>
                <a:cs typeface="Times New Roman" pitchFamily="18" charset="0"/>
              </a:rPr>
              <a:t> (Society). </a:t>
            </a:r>
          </a:p>
        </p:txBody>
      </p:sp>
    </p:spTree>
    <p:extLst>
      <p:ext uri="{BB962C8B-B14F-4D97-AF65-F5344CB8AC3E}">
        <p14:creationId xmlns:p14="http://schemas.microsoft.com/office/powerpoint/2010/main" val="4064443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810</Words>
  <Application>Microsoft Office PowerPoint</Application>
  <PresentationFormat>On-screen Show (4:3)</PresentationFormat>
  <Paragraphs>82</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What is Community</vt:lpstr>
      <vt:lpstr>Definition</vt:lpstr>
      <vt:lpstr>Elements of Community </vt:lpstr>
      <vt:lpstr>PowerPoint Presentation</vt:lpstr>
      <vt:lpstr>PowerPoint Presentation</vt:lpstr>
      <vt:lpstr>.</vt:lpstr>
      <vt:lpstr>.</vt:lpstr>
      <vt:lpstr>.</vt:lpstr>
      <vt:lpstr>Types of Community</vt:lpstr>
      <vt:lpstr>Differentiation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Community</dc:title>
  <dc:creator>Liaquat Ali</dc:creator>
  <cp:lastModifiedBy>Liaquat Ali</cp:lastModifiedBy>
  <cp:revision>2</cp:revision>
  <dcterms:created xsi:type="dcterms:W3CDTF">2020-04-08T11:23:43Z</dcterms:created>
  <dcterms:modified xsi:type="dcterms:W3CDTF">2020-04-08T11:24:51Z</dcterms:modified>
</cp:coreProperties>
</file>